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EB7A892B-3D76-4D2D-9BEB-5EF6DBEA5F4F}" type="datetimeFigureOut">
              <a:rPr lang="fa-IR" smtClean="0"/>
              <a:t>09/10/1442</a:t>
            </a:fld>
            <a:endParaRPr lang="fa-IR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79F35BA-21EF-4CFF-934E-225DF8E21016}" type="slidenum">
              <a:rPr lang="fa-IR" smtClean="0"/>
              <a:t>‹#›</a:t>
            </a:fld>
            <a:endParaRPr lang="fa-IR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A892B-3D76-4D2D-9BEB-5EF6DBEA5F4F}" type="datetimeFigureOut">
              <a:rPr lang="fa-IR" smtClean="0"/>
              <a:t>09/10/1442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F35BA-21EF-4CFF-934E-225DF8E21016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A892B-3D76-4D2D-9BEB-5EF6DBEA5F4F}" type="datetimeFigureOut">
              <a:rPr lang="fa-IR" smtClean="0"/>
              <a:t>09/10/1442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F35BA-21EF-4CFF-934E-225DF8E21016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A892B-3D76-4D2D-9BEB-5EF6DBEA5F4F}" type="datetimeFigureOut">
              <a:rPr lang="fa-IR" smtClean="0"/>
              <a:t>09/10/1442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F35BA-21EF-4CFF-934E-225DF8E21016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A892B-3D76-4D2D-9BEB-5EF6DBEA5F4F}" type="datetimeFigureOut">
              <a:rPr lang="fa-IR" smtClean="0"/>
              <a:t>09/10/1442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F35BA-21EF-4CFF-934E-225DF8E21016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A892B-3D76-4D2D-9BEB-5EF6DBEA5F4F}" type="datetimeFigureOut">
              <a:rPr lang="fa-IR" smtClean="0"/>
              <a:t>09/10/1442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F35BA-21EF-4CFF-934E-225DF8E21016}" type="slidenum">
              <a:rPr lang="fa-IR" smtClean="0"/>
              <a:t>‹#›</a:t>
            </a:fld>
            <a:endParaRPr lang="fa-I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A892B-3D76-4D2D-9BEB-5EF6DBEA5F4F}" type="datetimeFigureOut">
              <a:rPr lang="fa-IR" smtClean="0"/>
              <a:t>09/10/1442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F35BA-21EF-4CFF-934E-225DF8E21016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A892B-3D76-4D2D-9BEB-5EF6DBEA5F4F}" type="datetimeFigureOut">
              <a:rPr lang="fa-IR" smtClean="0"/>
              <a:t>09/10/1442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F35BA-21EF-4CFF-934E-225DF8E21016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A892B-3D76-4D2D-9BEB-5EF6DBEA5F4F}" type="datetimeFigureOut">
              <a:rPr lang="fa-IR" smtClean="0"/>
              <a:t>09/10/1442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F35BA-21EF-4CFF-934E-225DF8E21016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A892B-3D76-4D2D-9BEB-5EF6DBEA5F4F}" type="datetimeFigureOut">
              <a:rPr lang="fa-IR" smtClean="0"/>
              <a:t>09/10/1442</a:t>
            </a:fld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F35BA-21EF-4CFF-934E-225DF8E21016}" type="slidenum">
              <a:rPr lang="fa-IR" smtClean="0"/>
              <a:t>‹#›</a:t>
            </a:fld>
            <a:endParaRPr lang="fa-IR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A892B-3D76-4D2D-9BEB-5EF6DBEA5F4F}" type="datetimeFigureOut">
              <a:rPr lang="fa-IR" smtClean="0"/>
              <a:t>09/10/1442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F35BA-21EF-4CFF-934E-225DF8E21016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EB7A892B-3D76-4D2D-9BEB-5EF6DBEA5F4F}" type="datetimeFigureOut">
              <a:rPr lang="fa-IR" smtClean="0"/>
              <a:t>09/10/1442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79F35BA-21EF-4CFF-934E-225DF8E21016}" type="slidenum">
              <a:rPr lang="fa-IR" smtClean="0"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1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/>
              <a:t>فصل نخست</a:t>
            </a:r>
            <a:br>
              <a:rPr lang="fa-IR" dirty="0" smtClean="0"/>
            </a:br>
            <a:r>
              <a:rPr lang="fa-IR" dirty="0" smtClean="0"/>
              <a:t>روانشناسی عمومی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598832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فصل نخست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a-IR" dirty="0" smtClean="0"/>
              <a:t>پژوهش در روانشناسی</a:t>
            </a:r>
          </a:p>
          <a:p>
            <a:pPr>
              <a:buFontTx/>
              <a:buChar char="-"/>
            </a:pPr>
            <a:r>
              <a:rPr lang="fa-IR" dirty="0" smtClean="0"/>
              <a:t>ساخت فرضیه</a:t>
            </a:r>
          </a:p>
          <a:p>
            <a:pPr>
              <a:buFontTx/>
              <a:buChar char="-"/>
            </a:pPr>
            <a:r>
              <a:rPr lang="fa-IR" dirty="0" smtClean="0"/>
              <a:t>آزمایش</a:t>
            </a:r>
          </a:p>
          <a:p>
            <a:pPr>
              <a:buFontTx/>
              <a:buChar char="-"/>
            </a:pPr>
            <a:r>
              <a:rPr lang="fa-IR" dirty="0" smtClean="0"/>
              <a:t>متغیر</a:t>
            </a:r>
          </a:p>
          <a:p>
            <a:pPr>
              <a:buFontTx/>
              <a:buChar char="-"/>
            </a:pPr>
            <a:r>
              <a:rPr lang="fa-IR" dirty="0" smtClean="0"/>
              <a:t>گروه های آزمایشی</a:t>
            </a:r>
          </a:p>
          <a:p>
            <a:pPr>
              <a:buFontTx/>
              <a:buChar char="-"/>
            </a:pPr>
            <a:r>
              <a:rPr lang="fa-IR" dirty="0" smtClean="0"/>
              <a:t>گروه شاهد(کنترل)</a:t>
            </a:r>
          </a:p>
          <a:p>
            <a:pPr>
              <a:buFontTx/>
              <a:buChar char="-"/>
            </a:pPr>
            <a:r>
              <a:rPr lang="fa-IR" dirty="0" err="1" smtClean="0"/>
              <a:t>گمارش</a:t>
            </a:r>
            <a:endParaRPr lang="fa-IR" dirty="0" smtClean="0"/>
          </a:p>
          <a:p>
            <a:pPr>
              <a:buFontTx/>
              <a:buChar char="-"/>
            </a:pPr>
            <a:r>
              <a:rPr lang="fa-IR" dirty="0" smtClean="0"/>
              <a:t>آمار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509384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فصل نخست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مشاهده</a:t>
            </a:r>
          </a:p>
          <a:p>
            <a:r>
              <a:rPr lang="fa-IR" dirty="0" smtClean="0"/>
              <a:t>زمینه یابی: استفاده از پرسشنامه یا مصاحبه</a:t>
            </a:r>
          </a:p>
          <a:p>
            <a:r>
              <a:rPr lang="fa-IR" dirty="0" smtClean="0"/>
              <a:t>زمینه یابی نیازمند هنجار سازی در جامعه است.</a:t>
            </a:r>
          </a:p>
          <a:p>
            <a:r>
              <a:rPr lang="fa-IR" dirty="0" smtClean="0"/>
              <a:t>شرح حال موردی</a:t>
            </a:r>
          </a:p>
          <a:p>
            <a:r>
              <a:rPr lang="fa-IR" dirty="0" smtClean="0"/>
              <a:t>پژوهش روی انسان ها </a:t>
            </a:r>
            <a:r>
              <a:rPr lang="fa-IR" smtClean="0"/>
              <a:t>و حیوانات</a:t>
            </a:r>
          </a:p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508014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فصل نخست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fa-IR" sz="3600" dirty="0" smtClean="0"/>
          </a:p>
          <a:p>
            <a:pPr algn="ctr"/>
            <a:r>
              <a:rPr lang="fa-IR" sz="3600" dirty="0" smtClean="0"/>
              <a:t>سرشت یا تربیت</a:t>
            </a:r>
          </a:p>
          <a:p>
            <a:pPr algn="ctr"/>
            <a:endParaRPr lang="fa-IR" sz="3600" dirty="0" smtClean="0"/>
          </a:p>
          <a:p>
            <a:pPr algn="ctr"/>
            <a:r>
              <a:rPr lang="fa-IR" sz="3600" dirty="0" smtClean="0"/>
              <a:t>محیط یا ژنتیک</a:t>
            </a:r>
            <a:endParaRPr lang="fa-IR" sz="3600" dirty="0"/>
          </a:p>
        </p:txBody>
      </p:sp>
    </p:spTree>
    <p:extLst>
      <p:ext uri="{BB962C8B-B14F-4D97-AF65-F5344CB8AC3E}">
        <p14:creationId xmlns:p14="http://schemas.microsoft.com/office/powerpoint/2010/main" val="29016010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فصل نخست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fa-IR" dirty="0" smtClean="0"/>
          </a:p>
          <a:p>
            <a:pPr algn="ctr"/>
            <a:endParaRPr lang="fa-IR" dirty="0"/>
          </a:p>
          <a:p>
            <a:pPr algn="ctr"/>
            <a:r>
              <a:rPr lang="fa-IR" sz="3200" dirty="0" smtClean="0"/>
              <a:t>فراموشی دوران کودکی</a:t>
            </a:r>
          </a:p>
          <a:p>
            <a:pPr algn="ctr"/>
            <a:endParaRPr lang="fa-IR" sz="3200" dirty="0"/>
          </a:p>
          <a:p>
            <a:pPr algn="ctr"/>
            <a:r>
              <a:rPr lang="fa-IR" sz="3200" dirty="0" smtClean="0"/>
              <a:t>3 سال نخست زندگی</a:t>
            </a:r>
            <a:endParaRPr lang="fa-IR" sz="3200" dirty="0"/>
          </a:p>
        </p:txBody>
      </p:sp>
    </p:spTree>
    <p:extLst>
      <p:ext uri="{BB962C8B-B14F-4D97-AF65-F5344CB8AC3E}">
        <p14:creationId xmlns:p14="http://schemas.microsoft.com/office/powerpoint/2010/main" val="9503110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فصل نخست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fa-IR" dirty="0" smtClean="0"/>
          </a:p>
          <a:p>
            <a:pPr algn="ctr"/>
            <a:endParaRPr lang="fa-IR" dirty="0"/>
          </a:p>
          <a:p>
            <a:pPr algn="ctr"/>
            <a:r>
              <a:rPr lang="fa-IR" dirty="0" smtClean="0"/>
              <a:t>اثرات نمایش خشونت در رسانه ها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4952708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فصل نخست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تاریخچه</a:t>
            </a:r>
          </a:p>
          <a:p>
            <a:endParaRPr lang="fa-IR" dirty="0"/>
          </a:p>
          <a:p>
            <a:pPr>
              <a:buFont typeface="Wingdings" panose="05000000000000000000" pitchFamily="2" charset="2"/>
              <a:buChar char="v"/>
            </a:pPr>
            <a:r>
              <a:rPr lang="fa-IR" dirty="0"/>
              <a:t> </a:t>
            </a:r>
            <a:r>
              <a:rPr lang="fa-IR" dirty="0" smtClean="0"/>
              <a:t>درون نگری                   </a:t>
            </a:r>
            <a:r>
              <a:rPr lang="fa-IR" dirty="0" err="1" smtClean="0"/>
              <a:t>وونت</a:t>
            </a:r>
            <a:endParaRPr lang="fa-IR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ساخت گرایی                </a:t>
            </a:r>
            <a:r>
              <a:rPr lang="fa-IR" dirty="0" err="1" smtClean="0"/>
              <a:t>تیچنر</a:t>
            </a:r>
            <a:r>
              <a:rPr lang="fa-IR" dirty="0" smtClean="0"/>
              <a:t>(ساخت ذهن از اجزا تشکیل دهنده آن)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err="1" smtClean="0"/>
              <a:t>کارکردگرایی</a:t>
            </a:r>
            <a:r>
              <a:rPr lang="fa-IR" dirty="0" smtClean="0"/>
              <a:t>                  جیمز (توانایی ارگانیسم برای تطابق با محیط)</a:t>
            </a:r>
            <a:endParaRPr lang="fa-IR" dirty="0"/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4716016" y="3501008"/>
            <a:ext cx="93610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6869" y="3861048"/>
            <a:ext cx="1017587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6869" y="4725144"/>
            <a:ext cx="1017587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28794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فصل نخست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رفتار گرایی                 </a:t>
            </a:r>
            <a:r>
              <a:rPr lang="fa-IR" dirty="0" err="1" smtClean="0"/>
              <a:t>واتسون</a:t>
            </a:r>
            <a:endParaRPr lang="fa-IR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fa-IR" dirty="0" err="1" smtClean="0"/>
              <a:t>گشتالت</a:t>
            </a:r>
            <a:r>
              <a:rPr lang="fa-IR" dirty="0" smtClean="0"/>
              <a:t>                    در آلمان پایه گذاری شد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روانکاوی                    فروید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4716016" y="2636912"/>
            <a:ext cx="100811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4860032" y="3068960"/>
            <a:ext cx="108012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5004048" y="3501008"/>
            <a:ext cx="93610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95888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فصل نخست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>
              <a:buNone/>
            </a:pPr>
            <a:r>
              <a:rPr lang="fa-IR" dirty="0" smtClean="0"/>
              <a:t> روانشناسی معاصر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رویکرد پردازش اطلاعات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رویکرد زیست شناختی             </a:t>
            </a:r>
            <a:r>
              <a:rPr lang="fa-IR" dirty="0" err="1" smtClean="0"/>
              <a:t>نوروترنسمیترها</a:t>
            </a:r>
            <a:endParaRPr lang="fa-IR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رویکرد رفتاری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رویکرد شناختی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دیدگاه روانکاوی (دیدگاه های جدید) </a:t>
            </a:r>
          </a:p>
          <a:p>
            <a:pPr>
              <a:buFont typeface="Wingdings" panose="05000000000000000000" pitchFamily="2" charset="2"/>
              <a:buChar char="v"/>
            </a:pPr>
            <a:endParaRPr lang="fa-IR" dirty="0"/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3707904" y="3501008"/>
            <a:ext cx="64807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48226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فصل نخست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fa-IR" dirty="0" smtClean="0"/>
              <a:t>دیدگاههای ذهن گرایانه</a:t>
            </a:r>
          </a:p>
          <a:p>
            <a:pPr algn="just"/>
            <a:endParaRPr lang="fa-IR" dirty="0"/>
          </a:p>
          <a:p>
            <a:pPr algn="just">
              <a:buFontTx/>
              <a:buChar char="-"/>
            </a:pPr>
            <a:r>
              <a:rPr lang="fa-IR" dirty="0" smtClean="0"/>
              <a:t>رفتار انسان </a:t>
            </a:r>
            <a:r>
              <a:rPr lang="fa-IR" dirty="0" err="1" smtClean="0"/>
              <a:t>تابعی</a:t>
            </a:r>
            <a:r>
              <a:rPr lang="fa-IR" dirty="0" smtClean="0"/>
              <a:t> از دنیای درک شده است.</a:t>
            </a:r>
          </a:p>
          <a:p>
            <a:pPr algn="just">
              <a:buFontTx/>
              <a:buChar char="-"/>
            </a:pPr>
            <a:r>
              <a:rPr lang="fa-IR" dirty="0" smtClean="0"/>
              <a:t>موثر در ایجاد روانشناسی شخصیت و اجتماعی</a:t>
            </a:r>
          </a:p>
          <a:p>
            <a:pPr algn="just">
              <a:buFontTx/>
              <a:buChar char="-"/>
            </a:pPr>
            <a:r>
              <a:rPr lang="fa-IR" dirty="0" smtClean="0"/>
              <a:t>مردم محتویات ذهنی خود را واقعیت تلقی می کنند که این دیدگاه این نوع نگرش را ساده </a:t>
            </a:r>
            <a:r>
              <a:rPr lang="fa-IR" dirty="0" err="1" smtClean="0"/>
              <a:t>لوحانه</a:t>
            </a:r>
            <a:r>
              <a:rPr lang="fa-IR" dirty="0" smtClean="0"/>
              <a:t> تلقی می کند. بنابراین، این دیدگاه مشاهده سیستماتیک رفتارها و قضاوت های مردم را مدنظر قرار می دهد.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5958388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فصل نخست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a-IR" dirty="0" smtClean="0"/>
              <a:t>زیر شاخه های عمده روانشناسی:</a:t>
            </a:r>
          </a:p>
          <a:p>
            <a:pPr>
              <a:buFontTx/>
              <a:buChar char="-"/>
            </a:pPr>
            <a:r>
              <a:rPr lang="fa-IR" dirty="0" smtClean="0"/>
              <a:t>روانشناسی زیست شناختی</a:t>
            </a:r>
          </a:p>
          <a:p>
            <a:pPr>
              <a:buFontTx/>
              <a:buChar char="-"/>
            </a:pPr>
            <a:r>
              <a:rPr lang="fa-IR" dirty="0" smtClean="0"/>
              <a:t>روانشناسی شناختی</a:t>
            </a:r>
          </a:p>
          <a:p>
            <a:pPr>
              <a:buFontTx/>
              <a:buChar char="-"/>
            </a:pPr>
            <a:r>
              <a:rPr lang="fa-IR" dirty="0" smtClean="0"/>
              <a:t>روانشناسی رشد</a:t>
            </a:r>
          </a:p>
          <a:p>
            <a:pPr>
              <a:buFontTx/>
              <a:buChar char="-"/>
            </a:pPr>
            <a:r>
              <a:rPr lang="fa-IR" dirty="0" smtClean="0"/>
              <a:t>روانشناسی بالینی</a:t>
            </a:r>
          </a:p>
          <a:p>
            <a:pPr>
              <a:buFontTx/>
              <a:buChar char="-"/>
            </a:pPr>
            <a:r>
              <a:rPr lang="fa-IR" dirty="0" smtClean="0"/>
              <a:t>مشاوره</a:t>
            </a:r>
          </a:p>
          <a:p>
            <a:pPr>
              <a:buFontTx/>
              <a:buChar char="-"/>
            </a:pPr>
            <a:r>
              <a:rPr lang="fa-IR" dirty="0" smtClean="0"/>
              <a:t>روانشناسی آموزشی</a:t>
            </a:r>
          </a:p>
          <a:p>
            <a:pPr>
              <a:buFontTx/>
              <a:buChar char="-"/>
            </a:pPr>
            <a:r>
              <a:rPr lang="fa-IR" dirty="0" smtClean="0"/>
              <a:t>روانشناسی صنعتی و سازمانی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16341522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117</TotalTime>
  <Words>220</Words>
  <Application>Microsoft Office PowerPoint</Application>
  <PresentationFormat>On-screen Show (4:3)</PresentationFormat>
  <Paragraphs>63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Austin</vt:lpstr>
      <vt:lpstr>فصل نخست روانشناسی عمومی</vt:lpstr>
      <vt:lpstr>فصل نخست</vt:lpstr>
      <vt:lpstr>فصل نخست</vt:lpstr>
      <vt:lpstr>فصل نخست</vt:lpstr>
      <vt:lpstr>فصل نخست</vt:lpstr>
      <vt:lpstr>فصل نخست</vt:lpstr>
      <vt:lpstr>فصل نخست</vt:lpstr>
      <vt:lpstr>فصل نخست</vt:lpstr>
      <vt:lpstr>فصل نخست</vt:lpstr>
      <vt:lpstr>فصل نخست</vt:lpstr>
      <vt:lpstr>فصل نخست</vt:lpstr>
    </vt:vector>
  </TitlesOfParts>
  <Company>MRT www.Win2Farsi.com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فصل نخست روانشناسی عمومی</dc:title>
  <dc:creator>MRT Pack 30 DVDs</dc:creator>
  <cp:lastModifiedBy>MRT Pack 30 DVDs</cp:lastModifiedBy>
  <cp:revision>5</cp:revision>
  <dcterms:created xsi:type="dcterms:W3CDTF">2021-04-21T09:42:31Z</dcterms:created>
  <dcterms:modified xsi:type="dcterms:W3CDTF">2021-04-21T11:40:23Z</dcterms:modified>
</cp:coreProperties>
</file>